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9" r:id="rId12"/>
    <p:sldId id="266" r:id="rId13"/>
    <p:sldId id="267" r:id="rId14"/>
    <p:sldId id="268"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13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373E61BD-E16E-4AAD-B7DF-7578EF339B07}" type="datetimeFigureOut">
              <a:rPr lang="en-US" smtClean="0"/>
              <a:t>4/15/2013</a:t>
            </a:fld>
            <a:endParaRPr lang="en-US"/>
          </a:p>
        </p:txBody>
      </p:sp>
      <p:sp>
        <p:nvSpPr>
          <p:cNvPr id="16" name="Slide Number Placeholder 15"/>
          <p:cNvSpPr>
            <a:spLocks noGrp="1"/>
          </p:cNvSpPr>
          <p:nvPr>
            <p:ph type="sldNum" sz="quarter" idx="11"/>
          </p:nvPr>
        </p:nvSpPr>
        <p:spPr/>
        <p:txBody>
          <a:bodyPr/>
          <a:lstStyle/>
          <a:p>
            <a:fld id="{4FB0850E-CACA-4CD1-B06B-423B26C06FDC}"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3E61BD-E16E-4AAD-B7DF-7578EF339B07}" type="datetimeFigureOut">
              <a:rPr lang="en-US" smtClean="0"/>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0850E-CACA-4CD1-B06B-423B26C06FD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73E61BD-E16E-4AAD-B7DF-7578EF339B07}" type="datetimeFigureOut">
              <a:rPr lang="en-US" smtClean="0"/>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0850E-CACA-4CD1-B06B-423B26C06FD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373E61BD-E16E-4AAD-B7DF-7578EF339B07}" type="datetimeFigureOut">
              <a:rPr lang="en-US" smtClean="0"/>
              <a:t>4/15/2013</a:t>
            </a:fld>
            <a:endParaRPr lang="en-US"/>
          </a:p>
        </p:txBody>
      </p:sp>
      <p:sp>
        <p:nvSpPr>
          <p:cNvPr id="15" name="Slide Number Placeholder 14"/>
          <p:cNvSpPr>
            <a:spLocks noGrp="1"/>
          </p:cNvSpPr>
          <p:nvPr>
            <p:ph type="sldNum" sz="quarter" idx="11"/>
          </p:nvPr>
        </p:nvSpPr>
        <p:spPr/>
        <p:txBody>
          <a:bodyPr/>
          <a:lstStyle/>
          <a:p>
            <a:fld id="{4FB0850E-CACA-4CD1-B06B-423B26C06FDC}"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373E61BD-E16E-4AAD-B7DF-7578EF339B07}" type="datetimeFigureOut">
              <a:rPr lang="en-US" smtClean="0"/>
              <a:t>4/15/2013</a:t>
            </a:fld>
            <a:endParaRPr lang="en-US"/>
          </a:p>
        </p:txBody>
      </p:sp>
      <p:sp>
        <p:nvSpPr>
          <p:cNvPr id="13" name="Slide Number Placeholder 12"/>
          <p:cNvSpPr>
            <a:spLocks noGrp="1"/>
          </p:cNvSpPr>
          <p:nvPr>
            <p:ph type="sldNum" sz="quarter" idx="11"/>
          </p:nvPr>
        </p:nvSpPr>
        <p:spPr/>
        <p:txBody>
          <a:bodyPr/>
          <a:lstStyle/>
          <a:p>
            <a:fld id="{4FB0850E-CACA-4CD1-B06B-423B26C06FDC}"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373E61BD-E16E-4AAD-B7DF-7578EF339B07}" type="datetimeFigureOut">
              <a:rPr lang="en-US" smtClean="0"/>
              <a:t>4/15/2013</a:t>
            </a:fld>
            <a:endParaRPr lang="en-US"/>
          </a:p>
        </p:txBody>
      </p:sp>
      <p:sp>
        <p:nvSpPr>
          <p:cNvPr id="9" name="Slide Number Placeholder 8"/>
          <p:cNvSpPr>
            <a:spLocks noGrp="1"/>
          </p:cNvSpPr>
          <p:nvPr>
            <p:ph type="sldNum" sz="quarter" idx="11"/>
          </p:nvPr>
        </p:nvSpPr>
        <p:spPr/>
        <p:txBody>
          <a:bodyPr/>
          <a:lstStyle/>
          <a:p>
            <a:fld id="{4FB0850E-CACA-4CD1-B06B-423B26C06FDC}"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373E61BD-E16E-4AAD-B7DF-7578EF339B07}" type="datetimeFigureOut">
              <a:rPr lang="en-US" smtClean="0"/>
              <a:t>4/15/2013</a:t>
            </a:fld>
            <a:endParaRPr lang="en-US"/>
          </a:p>
        </p:txBody>
      </p:sp>
      <p:sp>
        <p:nvSpPr>
          <p:cNvPr id="15" name="Slide Number Placeholder 14"/>
          <p:cNvSpPr>
            <a:spLocks noGrp="1"/>
          </p:cNvSpPr>
          <p:nvPr>
            <p:ph type="sldNum" sz="quarter" idx="11"/>
          </p:nvPr>
        </p:nvSpPr>
        <p:spPr/>
        <p:txBody>
          <a:bodyPr/>
          <a:lstStyle/>
          <a:p>
            <a:fld id="{4FB0850E-CACA-4CD1-B06B-423B26C06FDC}"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373E61BD-E16E-4AAD-B7DF-7578EF339B07}" type="datetimeFigureOut">
              <a:rPr lang="en-US" smtClean="0"/>
              <a:t>4/15/2013</a:t>
            </a:fld>
            <a:endParaRPr lang="en-US"/>
          </a:p>
        </p:txBody>
      </p:sp>
      <p:sp>
        <p:nvSpPr>
          <p:cNvPr id="8" name="Slide Number Placeholder 7"/>
          <p:cNvSpPr>
            <a:spLocks noGrp="1"/>
          </p:cNvSpPr>
          <p:nvPr>
            <p:ph type="sldNum" sz="quarter" idx="11"/>
          </p:nvPr>
        </p:nvSpPr>
        <p:spPr/>
        <p:txBody>
          <a:bodyPr/>
          <a:lstStyle/>
          <a:p>
            <a:fld id="{4FB0850E-CACA-4CD1-B06B-423B26C06FDC}"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73E61BD-E16E-4AAD-B7DF-7578EF339B07}" type="datetimeFigureOut">
              <a:rPr lang="en-US" smtClean="0"/>
              <a:t>4/15/2013</a:t>
            </a:fld>
            <a:endParaRPr lang="en-US"/>
          </a:p>
        </p:txBody>
      </p:sp>
      <p:sp>
        <p:nvSpPr>
          <p:cNvPr id="6" name="Slide Number Placeholder 5"/>
          <p:cNvSpPr>
            <a:spLocks noGrp="1"/>
          </p:cNvSpPr>
          <p:nvPr>
            <p:ph type="sldNum" sz="quarter" idx="11"/>
          </p:nvPr>
        </p:nvSpPr>
        <p:spPr/>
        <p:txBody>
          <a:bodyPr/>
          <a:lstStyle/>
          <a:p>
            <a:fld id="{4FB0850E-CACA-4CD1-B06B-423B26C06FDC}" type="slidenum">
              <a:rPr lang="en-US" smtClean="0"/>
              <a:t>‹#›</a:t>
            </a:fld>
            <a:endParaRPr lang="en-US"/>
          </a:p>
        </p:txBody>
      </p:sp>
      <p:sp>
        <p:nvSpPr>
          <p:cNvPr id="7" name="Footer Placeholder 6"/>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373E61BD-E16E-4AAD-B7DF-7578EF339B07}" type="datetimeFigureOut">
              <a:rPr lang="en-US" smtClean="0"/>
              <a:t>4/15/2013</a:t>
            </a:fld>
            <a:endParaRPr lang="en-US"/>
          </a:p>
        </p:txBody>
      </p:sp>
      <p:sp>
        <p:nvSpPr>
          <p:cNvPr id="16" name="Slide Number Placeholder 15"/>
          <p:cNvSpPr>
            <a:spLocks noGrp="1"/>
          </p:cNvSpPr>
          <p:nvPr>
            <p:ph type="sldNum" sz="quarter" idx="11"/>
          </p:nvPr>
        </p:nvSpPr>
        <p:spPr/>
        <p:txBody>
          <a:bodyPr/>
          <a:lstStyle/>
          <a:p>
            <a:fld id="{4FB0850E-CACA-4CD1-B06B-423B26C06FDC}"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373E61BD-E16E-4AAD-B7DF-7578EF339B07}" type="datetimeFigureOut">
              <a:rPr lang="en-US" smtClean="0"/>
              <a:t>4/15/2013</a:t>
            </a:fld>
            <a:endParaRPr lang="en-US"/>
          </a:p>
        </p:txBody>
      </p:sp>
      <p:sp>
        <p:nvSpPr>
          <p:cNvPr id="14" name="Slide Number Placeholder 13"/>
          <p:cNvSpPr>
            <a:spLocks noGrp="1"/>
          </p:cNvSpPr>
          <p:nvPr>
            <p:ph type="sldNum" sz="quarter" idx="11"/>
          </p:nvPr>
        </p:nvSpPr>
        <p:spPr/>
        <p:txBody>
          <a:bodyPr/>
          <a:lstStyle/>
          <a:p>
            <a:fld id="{4FB0850E-CACA-4CD1-B06B-423B26C06FDC}"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373E61BD-E16E-4AAD-B7DF-7578EF339B07}" type="datetimeFigureOut">
              <a:rPr lang="en-US" smtClean="0"/>
              <a:t>4/15/2013</a:t>
            </a:fld>
            <a:endParaRPr lang="en-US"/>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4FB0850E-CACA-4CD1-B06B-423B26C06FDC}"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219200"/>
            <a:ext cx="7787640" cy="2152650"/>
          </a:xfrm>
        </p:spPr>
        <p:txBody>
          <a:bodyPr/>
          <a:lstStyle/>
          <a:p>
            <a:r>
              <a:rPr lang="en-US" dirty="0" smtClean="0"/>
              <a:t>Late Antebellum Virginia Reconsidered</a:t>
            </a:r>
            <a:endParaRPr lang="en-US" dirty="0"/>
          </a:p>
        </p:txBody>
      </p:sp>
      <p:sp>
        <p:nvSpPr>
          <p:cNvPr id="3" name="Subtitle 2"/>
          <p:cNvSpPr>
            <a:spLocks noGrp="1"/>
          </p:cNvSpPr>
          <p:nvPr>
            <p:ph type="subTitle" idx="1"/>
          </p:nvPr>
        </p:nvSpPr>
        <p:spPr/>
        <p:txBody>
          <a:bodyPr>
            <a:normAutofit fontScale="92500"/>
          </a:bodyPr>
          <a:lstStyle/>
          <a:p>
            <a:r>
              <a:rPr lang="en-US" dirty="0" smtClean="0"/>
              <a:t>By Daniel Crofts </a:t>
            </a:r>
            <a:r>
              <a:rPr lang="en-US" i="1" dirty="0" smtClean="0"/>
              <a:t>The Virginia Magazine of History and Biography</a:t>
            </a:r>
            <a:r>
              <a:rPr lang="en-US" dirty="0" smtClean="0"/>
              <a:t>, Vol. 107, No. 3 (Summer, 1999), pp. 253 - 286</a:t>
            </a:r>
            <a:endParaRPr lang="en-US" dirty="0"/>
          </a:p>
        </p:txBody>
      </p:sp>
    </p:spTree>
    <p:extLst>
      <p:ext uri="{BB962C8B-B14F-4D97-AF65-F5344CB8AC3E}">
        <p14:creationId xmlns:p14="http://schemas.microsoft.com/office/powerpoint/2010/main" val="41739218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Slavery was a viable option for railroad construction, coalmining, factory work, and any number of other trades. </a:t>
            </a:r>
          </a:p>
          <a:p>
            <a:r>
              <a:rPr lang="en-US" dirty="0" smtClean="0"/>
              <a:t>The huge number of enslaved men and women who were hired out to do work in iron manufacturing mills, on the railroads, or in skilled positions like carpentry demonstrated that in fact slavery could be adapted to almost any trade – if there was a will to expand the system.</a:t>
            </a:r>
            <a:endParaRPr lang="en-US" dirty="0"/>
          </a:p>
        </p:txBody>
      </p:sp>
      <p:sp>
        <p:nvSpPr>
          <p:cNvPr id="3" name="Title 2"/>
          <p:cNvSpPr>
            <a:spLocks noGrp="1"/>
          </p:cNvSpPr>
          <p:nvPr>
            <p:ph type="title"/>
          </p:nvPr>
        </p:nvSpPr>
        <p:spPr/>
        <p:txBody>
          <a:bodyPr/>
          <a:lstStyle/>
          <a:p>
            <a:r>
              <a:rPr lang="en-US" dirty="0" smtClean="0"/>
              <a:t>Slavery was Adaptable.</a:t>
            </a:r>
            <a:endParaRPr lang="en-US" dirty="0"/>
          </a:p>
        </p:txBody>
      </p:sp>
    </p:spTree>
    <p:extLst>
      <p:ext uri="{BB962C8B-B14F-4D97-AF65-F5344CB8AC3E}">
        <p14:creationId xmlns:p14="http://schemas.microsoft.com/office/powerpoint/2010/main" val="35781771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06910" y="685800"/>
            <a:ext cx="3805980" cy="3886200"/>
          </a:xfrm>
        </p:spPr>
      </p:pic>
      <p:sp>
        <p:nvSpPr>
          <p:cNvPr id="6" name="Text Placeholder 5"/>
          <p:cNvSpPr>
            <a:spLocks noGrp="1"/>
          </p:cNvSpPr>
          <p:nvPr>
            <p:ph type="body" sz="half" idx="2"/>
          </p:nvPr>
        </p:nvSpPr>
        <p:spPr/>
        <p:txBody>
          <a:bodyPr/>
          <a:lstStyle/>
          <a:p>
            <a:r>
              <a:rPr lang="en-US" dirty="0" smtClean="0"/>
              <a:t>Enslaved laborers in the ironworks foundries of Virginia were organized to the point that they could make decisions about whether or not it was suitable to work on hot days in the summer.   Some Richmond tobacco factories paid enslaved laborers “overwork” wages to compensate them.  </a:t>
            </a:r>
            <a:endParaRPr lang="en-US" dirty="0"/>
          </a:p>
        </p:txBody>
      </p:sp>
      <p:sp>
        <p:nvSpPr>
          <p:cNvPr id="4" name="Title 3"/>
          <p:cNvSpPr>
            <a:spLocks noGrp="1"/>
          </p:cNvSpPr>
          <p:nvPr>
            <p:ph type="title"/>
          </p:nvPr>
        </p:nvSpPr>
        <p:spPr>
          <a:xfrm>
            <a:off x="457200" y="4876800"/>
            <a:ext cx="8458200" cy="1676400"/>
          </a:xfrm>
        </p:spPr>
        <p:txBody>
          <a:bodyPr/>
          <a:lstStyle/>
          <a:p>
            <a:r>
              <a:rPr lang="en-US" dirty="0" smtClean="0"/>
              <a:t>Slaves in Ironworks, Tobacco, and other industries</a:t>
            </a:r>
            <a:endParaRPr lang="en-US" dirty="0"/>
          </a:p>
        </p:txBody>
      </p:sp>
    </p:spTree>
    <p:extLst>
      <p:ext uri="{BB962C8B-B14F-4D97-AF65-F5344CB8AC3E}">
        <p14:creationId xmlns:p14="http://schemas.microsoft.com/office/powerpoint/2010/main" val="1284444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8743" y="-540327"/>
            <a:ext cx="9543525" cy="7606372"/>
          </a:xfrm>
          <a:prstGeom prst="rect">
            <a:avLst/>
          </a:prstGeom>
        </p:spPr>
      </p:pic>
      <p:sp>
        <p:nvSpPr>
          <p:cNvPr id="5" name="Text Placeholder 4"/>
          <p:cNvSpPr>
            <a:spLocks noGrp="1"/>
          </p:cNvSpPr>
          <p:nvPr>
            <p:ph type="body" idx="1"/>
          </p:nvPr>
        </p:nvSpPr>
        <p:spPr/>
        <p:txBody>
          <a:bodyPr/>
          <a:lstStyle/>
          <a:p>
            <a:endParaRPr lang="en-US" dirty="0"/>
          </a:p>
        </p:txBody>
      </p:sp>
      <p:sp>
        <p:nvSpPr>
          <p:cNvPr id="4" name="Title 3"/>
          <p:cNvSpPr>
            <a:spLocks noGrp="1"/>
          </p:cNvSpPr>
          <p:nvPr>
            <p:ph type="title"/>
          </p:nvPr>
        </p:nvSpPr>
        <p:spPr>
          <a:xfrm>
            <a:off x="240119" y="304800"/>
            <a:ext cx="8305800" cy="1066800"/>
          </a:xfrm>
        </p:spPr>
        <p:txBody>
          <a:bodyPr/>
          <a:lstStyle/>
          <a:p>
            <a:r>
              <a:rPr lang="en-US" sz="4000" dirty="0" smtClean="0">
                <a:solidFill>
                  <a:schemeClr val="bg2">
                    <a:lumMod val="75000"/>
                  </a:schemeClr>
                </a:solidFill>
              </a:rPr>
              <a:t>The East-West  Divide in Antebellum Virginia</a:t>
            </a:r>
            <a:endParaRPr lang="en-US" sz="4000" dirty="0">
              <a:solidFill>
                <a:schemeClr val="bg2">
                  <a:lumMod val="75000"/>
                </a:schemeClr>
              </a:solidFill>
            </a:endParaRPr>
          </a:p>
        </p:txBody>
      </p:sp>
    </p:spTree>
    <p:extLst>
      <p:ext uri="{BB962C8B-B14F-4D97-AF65-F5344CB8AC3E}">
        <p14:creationId xmlns:p14="http://schemas.microsoft.com/office/powerpoint/2010/main" val="23826204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idx="1"/>
          </p:nvPr>
        </p:nvSpPr>
        <p:spPr/>
        <p:txBody>
          <a:bodyPr>
            <a:normAutofit fontScale="92500" lnSpcReduction="10000"/>
          </a:bodyPr>
          <a:lstStyle/>
          <a:p>
            <a:r>
              <a:rPr lang="en-US" dirty="0" smtClean="0"/>
              <a:t>East of the Blue Ridge Mountains and near the Southern Piedmont , Virginians sympathized most with the Deep South.  </a:t>
            </a:r>
          </a:p>
          <a:p>
            <a:r>
              <a:rPr lang="en-US" dirty="0" smtClean="0"/>
              <a:t>West of the Blue Ridge – what we call Southwest Virginia today – was only about 15% of the population was enslaved.  This is the lowest percentage of anywhere that seceded from the Union. </a:t>
            </a:r>
          </a:p>
          <a:p>
            <a:r>
              <a:rPr lang="en-US" dirty="0" smtClean="0"/>
              <a:t>In Northwestern Virginia, approximately 95% of the population was white.  </a:t>
            </a:r>
          </a:p>
          <a:p>
            <a:r>
              <a:rPr lang="en-US" dirty="0" smtClean="0"/>
              <a:t>Recall that West Virginia’s secession from the state of Virginia occurred when Virginia seceded from the Union.</a:t>
            </a:r>
            <a:endParaRPr lang="en-US" dirty="0"/>
          </a:p>
        </p:txBody>
      </p:sp>
      <p:sp>
        <p:nvSpPr>
          <p:cNvPr id="4" name="Title 3"/>
          <p:cNvSpPr>
            <a:spLocks noGrp="1"/>
          </p:cNvSpPr>
          <p:nvPr>
            <p:ph type="title"/>
          </p:nvPr>
        </p:nvSpPr>
        <p:spPr/>
        <p:txBody>
          <a:bodyPr/>
          <a:lstStyle/>
          <a:p>
            <a:r>
              <a:rPr lang="en-US" dirty="0" smtClean="0"/>
              <a:t>Regions of Virginia</a:t>
            </a:r>
            <a:endParaRPr lang="en-US" dirty="0"/>
          </a:p>
        </p:txBody>
      </p:sp>
    </p:spTree>
    <p:extLst>
      <p:ext uri="{BB962C8B-B14F-4D97-AF65-F5344CB8AC3E}">
        <p14:creationId xmlns:p14="http://schemas.microsoft.com/office/powerpoint/2010/main" val="29927205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600" y="228600"/>
            <a:ext cx="3378909" cy="5325161"/>
          </a:xfrm>
        </p:spPr>
      </p:pic>
      <p:sp>
        <p:nvSpPr>
          <p:cNvPr id="6" name="Text Placeholder 5"/>
          <p:cNvSpPr>
            <a:spLocks noGrp="1"/>
          </p:cNvSpPr>
          <p:nvPr>
            <p:ph type="body" sz="half" idx="2"/>
          </p:nvPr>
        </p:nvSpPr>
        <p:spPr>
          <a:xfrm>
            <a:off x="5715000" y="685800"/>
            <a:ext cx="2590800" cy="4876799"/>
          </a:xfrm>
        </p:spPr>
        <p:txBody>
          <a:bodyPr/>
          <a:lstStyle/>
          <a:p>
            <a:r>
              <a:rPr lang="en-US" dirty="0" smtClean="0"/>
              <a:t>Virginians traditionally claimed that enslaved men and women were better treated in the state than anywhere else.  Of course, in Virginia, enslaved people had the ever present fear of being sold from their families during the late Antebellum Period.  Although many Virginians condemned the practice of selling slaves away from their children or loved ones, the profit motive was enough to ensure that the practice continued. </a:t>
            </a:r>
            <a:endParaRPr lang="en-US" dirty="0"/>
          </a:p>
        </p:txBody>
      </p:sp>
      <p:sp>
        <p:nvSpPr>
          <p:cNvPr id="4" name="Title 3"/>
          <p:cNvSpPr>
            <a:spLocks noGrp="1"/>
          </p:cNvSpPr>
          <p:nvPr>
            <p:ph type="title"/>
          </p:nvPr>
        </p:nvSpPr>
        <p:spPr>
          <a:xfrm>
            <a:off x="838200" y="5486400"/>
            <a:ext cx="7543800" cy="914400"/>
          </a:xfrm>
        </p:spPr>
        <p:txBody>
          <a:bodyPr/>
          <a:lstStyle/>
          <a:p>
            <a:r>
              <a:rPr lang="en-US" dirty="0" smtClean="0"/>
              <a:t>Selling Slavery in Virginia </a:t>
            </a:r>
            <a:endParaRPr lang="en-US" dirty="0"/>
          </a:p>
        </p:txBody>
      </p:sp>
    </p:spTree>
    <p:extLst>
      <p:ext uri="{BB962C8B-B14F-4D97-AF65-F5344CB8AC3E}">
        <p14:creationId xmlns:p14="http://schemas.microsoft.com/office/powerpoint/2010/main" val="4202921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304800" y="533400"/>
            <a:ext cx="8610600" cy="5715000"/>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u="sng" dirty="0" smtClean="0">
                <a:solidFill>
                  <a:schemeClr val="bg2">
                    <a:lumMod val="75000"/>
                  </a:schemeClr>
                </a:solidFill>
              </a:rPr>
              <a:t>Northern Industrial Wage Workers VS. Enslaved Workers in the South</a:t>
            </a:r>
          </a:p>
          <a:p>
            <a:pPr marL="285750" indent="-285750">
              <a:buFont typeface="Wingdings" pitchFamily="2" charset="2"/>
              <a:buChar char="v"/>
            </a:pPr>
            <a:endParaRPr lang="en-US" u="sng" dirty="0">
              <a:solidFill>
                <a:schemeClr val="bg2">
                  <a:lumMod val="75000"/>
                </a:schemeClr>
              </a:solidFill>
            </a:endParaRPr>
          </a:p>
          <a:p>
            <a:pPr marL="285750" indent="-285750">
              <a:buFont typeface="Wingdings" pitchFamily="2" charset="2"/>
              <a:buChar char="v"/>
            </a:pPr>
            <a:r>
              <a:rPr lang="en-US" dirty="0" smtClean="0">
                <a:solidFill>
                  <a:schemeClr val="bg2">
                    <a:lumMod val="75000"/>
                  </a:schemeClr>
                </a:solidFill>
              </a:rPr>
              <a:t>Neither economic system allowed for much social mobility, and in neither region of the United States  was political equality expected from the lower classes.</a:t>
            </a:r>
          </a:p>
          <a:p>
            <a:pPr marL="285750" indent="-285750">
              <a:buFont typeface="Wingdings" pitchFamily="2" charset="2"/>
              <a:buChar char="v"/>
            </a:pPr>
            <a:endParaRPr lang="en-US" u="sng" dirty="0">
              <a:solidFill>
                <a:schemeClr val="bg2">
                  <a:lumMod val="75000"/>
                </a:schemeClr>
              </a:solidFill>
            </a:endParaRPr>
          </a:p>
          <a:p>
            <a:pPr marL="285750" indent="-285750">
              <a:buFont typeface="Wingdings" pitchFamily="2" charset="2"/>
              <a:buChar char="v"/>
            </a:pPr>
            <a:r>
              <a:rPr lang="en-US" dirty="0" smtClean="0">
                <a:solidFill>
                  <a:schemeClr val="bg2">
                    <a:lumMod val="75000"/>
                  </a:schemeClr>
                </a:solidFill>
              </a:rPr>
              <a:t>Poor and middle class whites harbored feelings of animosity and jealousy for the wealthiest plantation owners in Virginia.  Of course, they also aspired to change places with them. </a:t>
            </a:r>
          </a:p>
          <a:p>
            <a:pPr marL="285750" indent="-285750">
              <a:buFont typeface="Wingdings" pitchFamily="2" charset="2"/>
              <a:buChar char="v"/>
            </a:pPr>
            <a:endParaRPr lang="en-US" u="sng" dirty="0">
              <a:solidFill>
                <a:schemeClr val="bg2">
                  <a:lumMod val="75000"/>
                </a:schemeClr>
              </a:solidFill>
            </a:endParaRPr>
          </a:p>
          <a:p>
            <a:pPr marL="285750" indent="-285750">
              <a:buFont typeface="Wingdings" pitchFamily="2" charset="2"/>
              <a:buChar char="v"/>
            </a:pPr>
            <a:r>
              <a:rPr lang="en-US" dirty="0" smtClean="0">
                <a:solidFill>
                  <a:schemeClr val="bg2">
                    <a:lumMod val="75000"/>
                  </a:schemeClr>
                </a:solidFill>
              </a:rPr>
              <a:t>In order to maintain social harmony among whites, elite Southern Democrats perpetuated the argument that an end to slavery would degrade poor whites by forcing them to do the most inhumane tasks which were presently completed by enslaved labor.  This rhetoric of racial superiority unified many white Virginians in defense of slavery.</a:t>
            </a:r>
          </a:p>
          <a:p>
            <a:pPr marL="285750" indent="-285750">
              <a:buFont typeface="Wingdings" pitchFamily="2" charset="2"/>
              <a:buChar char="v"/>
            </a:pPr>
            <a:endParaRPr lang="en-US" u="sng" dirty="0">
              <a:solidFill>
                <a:schemeClr val="bg2">
                  <a:lumMod val="75000"/>
                </a:schemeClr>
              </a:solidFill>
            </a:endParaRPr>
          </a:p>
          <a:p>
            <a:pPr marL="285750" indent="-285750">
              <a:buFont typeface="Wingdings" pitchFamily="2" charset="2"/>
              <a:buChar char="v"/>
            </a:pPr>
            <a:r>
              <a:rPr lang="en-US" dirty="0" smtClean="0">
                <a:solidFill>
                  <a:schemeClr val="bg2">
                    <a:lumMod val="75000"/>
                  </a:schemeClr>
                </a:solidFill>
              </a:rPr>
              <a:t>Nevertheless, given the high number of free blacks and the egalitarian views of many women in the state, Virginia was an outlier among Confederate, secessionists.</a:t>
            </a:r>
            <a:r>
              <a:rPr lang="en-US" u="sng" dirty="0" smtClean="0">
                <a:solidFill>
                  <a:schemeClr val="bg2">
                    <a:lumMod val="75000"/>
                  </a:schemeClr>
                </a:solidFill>
              </a:rPr>
              <a:t> </a:t>
            </a:r>
            <a:endParaRPr lang="en-US" u="sng" dirty="0">
              <a:solidFill>
                <a:schemeClr val="bg2">
                  <a:lumMod val="75000"/>
                </a:schemeClr>
              </a:solidFill>
            </a:endParaRPr>
          </a:p>
        </p:txBody>
      </p:sp>
    </p:spTree>
    <p:extLst>
      <p:ext uri="{BB962C8B-B14F-4D97-AF65-F5344CB8AC3E}">
        <p14:creationId xmlns:p14="http://schemas.microsoft.com/office/powerpoint/2010/main" val="6534367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511328">
            <a:off x="806670" y="1478578"/>
            <a:ext cx="2900069" cy="4664991"/>
          </a:xfrm>
          <a:prstGeom prst="rect">
            <a:avLst/>
          </a:prstGeom>
        </p:spPr>
      </p:pic>
      <p:sp>
        <p:nvSpPr>
          <p:cNvPr id="2" name="Title 1"/>
          <p:cNvSpPr>
            <a:spLocks noGrp="1"/>
          </p:cNvSpPr>
          <p:nvPr>
            <p:ph type="title"/>
          </p:nvPr>
        </p:nvSpPr>
        <p:spPr>
          <a:xfrm>
            <a:off x="3429000" y="609600"/>
            <a:ext cx="6035040" cy="2350008"/>
          </a:xfrm>
        </p:spPr>
        <p:txBody>
          <a:bodyPr/>
          <a:lstStyle/>
          <a:p>
            <a:r>
              <a:rPr lang="en-US" dirty="0" smtClean="0"/>
              <a:t>Virginia Politics During the 1850s</a:t>
            </a:r>
            <a:endParaRPr lang="en-US" dirty="0"/>
          </a:p>
        </p:txBody>
      </p:sp>
      <p:sp>
        <p:nvSpPr>
          <p:cNvPr id="3" name="Text Placeholder 2"/>
          <p:cNvSpPr>
            <a:spLocks noGrp="1"/>
          </p:cNvSpPr>
          <p:nvPr>
            <p:ph type="body" idx="1"/>
          </p:nvPr>
        </p:nvSpPr>
        <p:spPr>
          <a:xfrm>
            <a:off x="5029200" y="4191000"/>
            <a:ext cx="3733800" cy="731520"/>
          </a:xfrm>
        </p:spPr>
        <p:txBody>
          <a:bodyPr/>
          <a:lstStyle/>
          <a:p>
            <a:r>
              <a:rPr lang="en-US" dirty="0" smtClean="0"/>
              <a:t>The Decline of the Whigs In Virginia in the 1850s</a:t>
            </a:r>
            <a:endParaRPr lang="en-US" dirty="0"/>
          </a:p>
        </p:txBody>
      </p:sp>
    </p:spTree>
    <p:extLst>
      <p:ext uri="{BB962C8B-B14F-4D97-AF65-F5344CB8AC3E}">
        <p14:creationId xmlns:p14="http://schemas.microsoft.com/office/powerpoint/2010/main" val="40098888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143000" y="685801"/>
            <a:ext cx="7086600" cy="4114799"/>
          </a:xfrm>
        </p:spPr>
        <p:txBody>
          <a:bodyPr>
            <a:normAutofit/>
          </a:bodyPr>
          <a:lstStyle/>
          <a:p>
            <a:r>
              <a:rPr lang="en-US" dirty="0" smtClean="0"/>
              <a:t>Intensely pro-Slavery, Southern sympathetic Democrats.</a:t>
            </a:r>
          </a:p>
          <a:p>
            <a:r>
              <a:rPr lang="en-US" dirty="0" smtClean="0"/>
              <a:t>Opposed by moderate Whigs, who were in favor of higher tariffs, moderation concerning slavery, and government involvement in internal improvements.</a:t>
            </a:r>
          </a:p>
          <a:p>
            <a:r>
              <a:rPr lang="en-US" dirty="0" smtClean="0"/>
              <a:t>Increasing democratization coincides with economic downturn for Van Buren’s Democrats.</a:t>
            </a:r>
          </a:p>
          <a:p>
            <a:r>
              <a:rPr lang="en-US" dirty="0" smtClean="0"/>
              <a:t>Many new voters support Whigs plan of “economic development and moral uplift,” but the Whigs still can’t seem to win the state in Presidential Elections – even though many of the Whig candidates were Virginians!</a:t>
            </a:r>
            <a:endParaRPr lang="en-US" dirty="0"/>
          </a:p>
        </p:txBody>
      </p:sp>
      <p:sp>
        <p:nvSpPr>
          <p:cNvPr id="4" name="Title 3"/>
          <p:cNvSpPr>
            <a:spLocks noGrp="1"/>
          </p:cNvSpPr>
          <p:nvPr>
            <p:ph type="title"/>
          </p:nvPr>
        </p:nvSpPr>
        <p:spPr/>
        <p:txBody>
          <a:bodyPr/>
          <a:lstStyle/>
          <a:p>
            <a:r>
              <a:rPr lang="en-US" dirty="0" smtClean="0"/>
              <a:t>The Political Divide</a:t>
            </a:r>
            <a:endParaRPr lang="en-US" dirty="0"/>
          </a:p>
        </p:txBody>
      </p:sp>
    </p:spTree>
    <p:extLst>
      <p:ext uri="{BB962C8B-B14F-4D97-AF65-F5344CB8AC3E}">
        <p14:creationId xmlns:p14="http://schemas.microsoft.com/office/powerpoint/2010/main" val="36303070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Whigs	</a:t>
            </a:r>
            <a:endParaRPr lang="en-US" dirty="0"/>
          </a:p>
        </p:txBody>
      </p:sp>
      <p:sp>
        <p:nvSpPr>
          <p:cNvPr id="6" name="Content Placeholder 5"/>
          <p:cNvSpPr>
            <a:spLocks noGrp="1"/>
          </p:cNvSpPr>
          <p:nvPr>
            <p:ph sz="half" idx="2"/>
          </p:nvPr>
        </p:nvSpPr>
        <p:spPr>
          <a:xfrm>
            <a:off x="1344168" y="1371600"/>
            <a:ext cx="3276600" cy="3352800"/>
          </a:xfrm>
        </p:spPr>
        <p:txBody>
          <a:bodyPr/>
          <a:lstStyle/>
          <a:p>
            <a:r>
              <a:rPr lang="en-US" sz="2200" dirty="0" smtClean="0"/>
              <a:t>Industry, Banks, Railroads, Canals, Public Schools and Temperance.  </a:t>
            </a:r>
          </a:p>
          <a:p>
            <a:r>
              <a:rPr lang="en-US" sz="2200" dirty="0" smtClean="0"/>
              <a:t>Some Whigs argue that the free, wage labor must be adopted eventually</a:t>
            </a:r>
            <a:r>
              <a:rPr lang="en-US" dirty="0" smtClean="0"/>
              <a:t>.</a:t>
            </a:r>
            <a:endParaRPr lang="en-US" dirty="0"/>
          </a:p>
        </p:txBody>
      </p:sp>
      <p:sp>
        <p:nvSpPr>
          <p:cNvPr id="7" name="Text Placeholder 6"/>
          <p:cNvSpPr>
            <a:spLocks noGrp="1"/>
          </p:cNvSpPr>
          <p:nvPr>
            <p:ph type="body" sz="quarter" idx="3"/>
          </p:nvPr>
        </p:nvSpPr>
        <p:spPr/>
        <p:txBody>
          <a:bodyPr/>
          <a:lstStyle/>
          <a:p>
            <a:r>
              <a:rPr lang="en-US" dirty="0" smtClean="0"/>
              <a:t>Democrats</a:t>
            </a:r>
            <a:endParaRPr lang="en-US" dirty="0"/>
          </a:p>
        </p:txBody>
      </p:sp>
      <p:sp>
        <p:nvSpPr>
          <p:cNvPr id="8" name="Content Placeholder 7"/>
          <p:cNvSpPr>
            <a:spLocks noGrp="1"/>
          </p:cNvSpPr>
          <p:nvPr>
            <p:ph sz="quarter" idx="4"/>
          </p:nvPr>
        </p:nvSpPr>
        <p:spPr>
          <a:xfrm>
            <a:off x="5029200" y="1371600"/>
            <a:ext cx="3273552" cy="3352800"/>
          </a:xfrm>
        </p:spPr>
        <p:txBody>
          <a:bodyPr>
            <a:normAutofit fontScale="92500" lnSpcReduction="20000"/>
          </a:bodyPr>
          <a:lstStyle/>
          <a:p>
            <a:r>
              <a:rPr lang="en-US" dirty="0" smtClean="0"/>
              <a:t>Oppose big government and taxes</a:t>
            </a:r>
          </a:p>
          <a:p>
            <a:r>
              <a:rPr lang="en-US" dirty="0" smtClean="0"/>
              <a:t>German &amp; Irish consistently supported the Democrats – disliking Whig “moralizing.”</a:t>
            </a:r>
          </a:p>
          <a:p>
            <a:r>
              <a:rPr lang="en-US" dirty="0" smtClean="0"/>
              <a:t>They adopt a strong pro-slavery stance.</a:t>
            </a:r>
          </a:p>
          <a:p>
            <a:r>
              <a:rPr lang="en-US" dirty="0" smtClean="0"/>
              <a:t>Favor states rights; VA and KY Resolutions.</a:t>
            </a:r>
            <a:endParaRPr lang="en-US" dirty="0"/>
          </a:p>
        </p:txBody>
      </p:sp>
      <p:sp>
        <p:nvSpPr>
          <p:cNvPr id="4" name="Title 3"/>
          <p:cNvSpPr>
            <a:spLocks noGrp="1"/>
          </p:cNvSpPr>
          <p:nvPr>
            <p:ph type="title"/>
          </p:nvPr>
        </p:nvSpPr>
        <p:spPr/>
        <p:txBody>
          <a:bodyPr/>
          <a:lstStyle/>
          <a:p>
            <a:r>
              <a:rPr lang="en-US" dirty="0" smtClean="0"/>
              <a:t>The Whigs VS. Democrats</a:t>
            </a:r>
            <a:endParaRPr lang="en-US" dirty="0"/>
          </a:p>
        </p:txBody>
      </p:sp>
    </p:spTree>
    <p:extLst>
      <p:ext uri="{BB962C8B-B14F-4D97-AF65-F5344CB8AC3E}">
        <p14:creationId xmlns:p14="http://schemas.microsoft.com/office/powerpoint/2010/main" val="5144382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en-US" dirty="0" smtClean="0"/>
              <a:t>Both parties are divided on the slavery issue – especially along the East-West divide.</a:t>
            </a:r>
          </a:p>
          <a:p>
            <a:r>
              <a:rPr lang="en-US" dirty="0" smtClean="0"/>
              <a:t>Both parties supported universal manhood suffrage.</a:t>
            </a:r>
          </a:p>
          <a:p>
            <a:r>
              <a:rPr lang="en-US" dirty="0" smtClean="0"/>
              <a:t>Both parties supported the Compromise of 1850 when it was enacted.</a:t>
            </a:r>
          </a:p>
          <a:p>
            <a:r>
              <a:rPr lang="en-US" dirty="0" smtClean="0"/>
              <a:t>Overall, the Democrats won on popular votes, but the Whig minority was formidable. </a:t>
            </a:r>
            <a:endParaRPr lang="en-US" dirty="0"/>
          </a:p>
        </p:txBody>
      </p:sp>
      <p:sp>
        <p:nvSpPr>
          <p:cNvPr id="7" name="Title 6"/>
          <p:cNvSpPr>
            <a:spLocks noGrp="1"/>
          </p:cNvSpPr>
          <p:nvPr>
            <p:ph type="title"/>
          </p:nvPr>
        </p:nvSpPr>
        <p:spPr>
          <a:xfrm>
            <a:off x="777240" y="4876800"/>
            <a:ext cx="7833360" cy="914400"/>
          </a:xfrm>
        </p:spPr>
        <p:txBody>
          <a:bodyPr/>
          <a:lstStyle/>
          <a:p>
            <a:r>
              <a:rPr lang="en-US" dirty="0" smtClean="0"/>
              <a:t>Even so, much unifies the parties.</a:t>
            </a:r>
            <a:endParaRPr lang="en-US" dirty="0"/>
          </a:p>
        </p:txBody>
      </p:sp>
    </p:spTree>
    <p:extLst>
      <p:ext uri="{BB962C8B-B14F-4D97-AF65-F5344CB8AC3E}">
        <p14:creationId xmlns:p14="http://schemas.microsoft.com/office/powerpoint/2010/main" val="18760209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4800" y="0"/>
            <a:ext cx="9605042" cy="6858000"/>
          </a:xfrm>
        </p:spPr>
      </p:pic>
      <p:sp>
        <p:nvSpPr>
          <p:cNvPr id="3" name="Title 2"/>
          <p:cNvSpPr>
            <a:spLocks noGrp="1"/>
          </p:cNvSpPr>
          <p:nvPr>
            <p:ph type="title"/>
          </p:nvPr>
        </p:nvSpPr>
        <p:spPr>
          <a:xfrm>
            <a:off x="4191000" y="457200"/>
            <a:ext cx="4343400" cy="914400"/>
          </a:xfrm>
        </p:spPr>
        <p:txBody>
          <a:bodyPr/>
          <a:lstStyle/>
          <a:p>
            <a:r>
              <a:rPr lang="en-US" dirty="0" smtClean="0">
                <a:solidFill>
                  <a:schemeClr val="bg2">
                    <a:lumMod val="75000"/>
                  </a:schemeClr>
                </a:solidFill>
              </a:rPr>
              <a:t>Virginia, 1859 </a:t>
            </a:r>
            <a:endParaRPr lang="en-US" dirty="0">
              <a:solidFill>
                <a:schemeClr val="bg2">
                  <a:lumMod val="75000"/>
                </a:schemeClr>
              </a:solidFill>
            </a:endParaRPr>
          </a:p>
        </p:txBody>
      </p:sp>
    </p:spTree>
    <p:extLst>
      <p:ext uri="{BB962C8B-B14F-4D97-AF65-F5344CB8AC3E}">
        <p14:creationId xmlns:p14="http://schemas.microsoft.com/office/powerpoint/2010/main" val="489040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74675" y="533400"/>
            <a:ext cx="4457700" cy="4114800"/>
          </a:xfrm>
        </p:spPr>
      </p:pic>
      <p:sp>
        <p:nvSpPr>
          <p:cNvPr id="6" name="Text Placeholder 5"/>
          <p:cNvSpPr>
            <a:spLocks noGrp="1"/>
          </p:cNvSpPr>
          <p:nvPr>
            <p:ph type="body" sz="half" idx="2"/>
          </p:nvPr>
        </p:nvSpPr>
        <p:spPr>
          <a:xfrm>
            <a:off x="5715000" y="685800"/>
            <a:ext cx="2590800" cy="4267199"/>
          </a:xfrm>
        </p:spPr>
        <p:txBody>
          <a:bodyPr/>
          <a:lstStyle/>
          <a:p>
            <a:pPr marL="285750" indent="-285750">
              <a:buFont typeface="Wingdings" pitchFamily="2" charset="2"/>
              <a:buChar char="q"/>
            </a:pPr>
            <a:r>
              <a:rPr lang="en-US" dirty="0" smtClean="0"/>
              <a:t>Westward migration of Virginians to the Deep South 	              kinship ties with slaveholders.</a:t>
            </a:r>
          </a:p>
          <a:p>
            <a:pPr marL="285750" indent="-285750">
              <a:buFont typeface="Wingdings" pitchFamily="2" charset="2"/>
              <a:buChar char="q"/>
            </a:pPr>
            <a:r>
              <a:rPr lang="en-US" dirty="0" smtClean="0"/>
              <a:t>High prices for slaves produced high profits for slave sellers.</a:t>
            </a:r>
          </a:p>
          <a:p>
            <a:pPr marL="285750" indent="-285750">
              <a:buFont typeface="Wingdings" pitchFamily="2" charset="2"/>
              <a:buChar char="q"/>
            </a:pPr>
            <a:r>
              <a:rPr lang="en-US" dirty="0" smtClean="0"/>
              <a:t>Southerners, even in modern cities like Richmond felt out of place in dealing with the social order of Northern capitalists. </a:t>
            </a:r>
          </a:p>
          <a:p>
            <a:pPr marL="285750" indent="-285750">
              <a:buFont typeface="Wingdings" pitchFamily="2" charset="2"/>
              <a:buChar char="q"/>
            </a:pPr>
            <a:r>
              <a:rPr lang="en-US" dirty="0" smtClean="0"/>
              <a:t>Although slaveholders decreases, their influence increased. </a:t>
            </a:r>
          </a:p>
          <a:p>
            <a:pPr marL="285750" indent="-285750">
              <a:buFont typeface="Wingdings" pitchFamily="2" charset="2"/>
              <a:buChar char="q"/>
            </a:pPr>
            <a:endParaRPr lang="en-US" dirty="0"/>
          </a:p>
        </p:txBody>
      </p:sp>
      <p:sp>
        <p:nvSpPr>
          <p:cNvPr id="4" name="Title 3"/>
          <p:cNvSpPr>
            <a:spLocks noGrp="1"/>
          </p:cNvSpPr>
          <p:nvPr>
            <p:ph type="title"/>
          </p:nvPr>
        </p:nvSpPr>
        <p:spPr/>
        <p:txBody>
          <a:bodyPr/>
          <a:lstStyle/>
          <a:p>
            <a:r>
              <a:rPr lang="en-US" dirty="0" smtClean="0"/>
              <a:t>Why Support Slavery?</a:t>
            </a:r>
            <a:endParaRPr lang="en-US" dirty="0"/>
          </a:p>
        </p:txBody>
      </p:sp>
      <p:sp>
        <p:nvSpPr>
          <p:cNvPr id="8" name="Right Arrow 7"/>
          <p:cNvSpPr/>
          <p:nvPr/>
        </p:nvSpPr>
        <p:spPr>
          <a:xfrm>
            <a:off x="6705600" y="1098042"/>
            <a:ext cx="685800" cy="242316"/>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40880083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61270" y="762000"/>
            <a:ext cx="4592876" cy="3352800"/>
          </a:xfrm>
        </p:spPr>
      </p:pic>
      <p:sp>
        <p:nvSpPr>
          <p:cNvPr id="11" name="Text Placeholder 10"/>
          <p:cNvSpPr>
            <a:spLocks noGrp="1"/>
          </p:cNvSpPr>
          <p:nvPr>
            <p:ph type="body" sz="half" idx="2"/>
          </p:nvPr>
        </p:nvSpPr>
        <p:spPr/>
        <p:txBody>
          <a:bodyPr/>
          <a:lstStyle/>
          <a:p>
            <a:r>
              <a:rPr lang="en-US" dirty="0" smtClean="0"/>
              <a:t>Virginia Democrats split their vote between Stephen Douglas and John Breckenridge.  This allowed the former Whig and current Constitutional Union Party Candidate, John Bell to win the state of Virginia.  Yet, the overall result of the Election was an Electoral College victory for Abraham Lincoln.</a:t>
            </a:r>
            <a:endParaRPr lang="en-US" dirty="0"/>
          </a:p>
        </p:txBody>
      </p:sp>
      <p:sp>
        <p:nvSpPr>
          <p:cNvPr id="5" name="Title 4"/>
          <p:cNvSpPr>
            <a:spLocks noGrp="1"/>
          </p:cNvSpPr>
          <p:nvPr>
            <p:ph type="title"/>
          </p:nvPr>
        </p:nvSpPr>
        <p:spPr/>
        <p:txBody>
          <a:bodyPr/>
          <a:lstStyle/>
          <a:p>
            <a:r>
              <a:rPr lang="en-US" dirty="0" smtClean="0"/>
              <a:t>The Election of 1860</a:t>
            </a:r>
            <a:endParaRPr lang="en-US" dirty="0"/>
          </a:p>
        </p:txBody>
      </p:sp>
    </p:spTree>
    <p:extLst>
      <p:ext uri="{BB962C8B-B14F-4D97-AF65-F5344CB8AC3E}">
        <p14:creationId xmlns:p14="http://schemas.microsoft.com/office/powerpoint/2010/main" val="27110117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18480" y="685800"/>
            <a:ext cx="3382840" cy="3429000"/>
          </a:xfrm>
        </p:spPr>
      </p:pic>
      <p:sp>
        <p:nvSpPr>
          <p:cNvPr id="3" name="Text Placeholder 2"/>
          <p:cNvSpPr>
            <a:spLocks noGrp="1"/>
          </p:cNvSpPr>
          <p:nvPr>
            <p:ph type="body" sz="half" idx="2"/>
          </p:nvPr>
        </p:nvSpPr>
        <p:spPr/>
        <p:txBody>
          <a:bodyPr/>
          <a:lstStyle/>
          <a:p>
            <a:r>
              <a:rPr lang="en-US" dirty="0" smtClean="0"/>
              <a:t>The immediate cause of the first seven states leaving the Union – South Carolina first, followed by the remainder of the Lower South: GA, FL, MS, AL, LA, and TX – was the Election of President Abraham Lincoln.  But even after Lincoln’s election, Virginians stayed in the Union.</a:t>
            </a:r>
            <a:endParaRPr lang="en-US" dirty="0"/>
          </a:p>
        </p:txBody>
      </p:sp>
      <p:sp>
        <p:nvSpPr>
          <p:cNvPr id="4" name="Title 3"/>
          <p:cNvSpPr>
            <a:spLocks noGrp="1"/>
          </p:cNvSpPr>
          <p:nvPr>
            <p:ph type="title"/>
          </p:nvPr>
        </p:nvSpPr>
        <p:spPr/>
        <p:txBody>
          <a:bodyPr/>
          <a:lstStyle/>
          <a:p>
            <a:r>
              <a:rPr lang="en-US" dirty="0" smtClean="0"/>
              <a:t>The Election of Lincoln</a:t>
            </a:r>
            <a:endParaRPr lang="en-US" dirty="0"/>
          </a:p>
        </p:txBody>
      </p:sp>
    </p:spTree>
    <p:extLst>
      <p:ext uri="{BB962C8B-B14F-4D97-AF65-F5344CB8AC3E}">
        <p14:creationId xmlns:p14="http://schemas.microsoft.com/office/powerpoint/2010/main" val="6614422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lnSpcReduction="10000"/>
          </a:bodyPr>
          <a:lstStyle/>
          <a:p>
            <a:r>
              <a:rPr lang="en-US" dirty="0" smtClean="0"/>
              <a:t>Virginia was a state that was tied to the North economically.  Wheat, corn, tobacco, livestock, and seafood products were all exported to the North, often via Baltimore.</a:t>
            </a:r>
          </a:p>
          <a:p>
            <a:r>
              <a:rPr lang="en-US" dirty="0" smtClean="0"/>
              <a:t>The Upper South – Virginia, North Carolina, Tennessee, and Arkansas – were simply different from the Deep South – having a unique set of interests beyond slavery.</a:t>
            </a:r>
          </a:p>
          <a:p>
            <a:r>
              <a:rPr lang="en-US" dirty="0" smtClean="0"/>
              <a:t>The divisiveness between Lincoln’s Administration and Davis’ new Confederate government would escalate the situation.</a:t>
            </a:r>
            <a:endParaRPr lang="en-US" dirty="0"/>
          </a:p>
        </p:txBody>
      </p:sp>
      <p:sp>
        <p:nvSpPr>
          <p:cNvPr id="5" name="Title 4"/>
          <p:cNvSpPr>
            <a:spLocks noGrp="1"/>
          </p:cNvSpPr>
          <p:nvPr>
            <p:ph type="title"/>
          </p:nvPr>
        </p:nvSpPr>
        <p:spPr/>
        <p:txBody>
          <a:bodyPr/>
          <a:lstStyle/>
          <a:p>
            <a:r>
              <a:rPr lang="en-US" dirty="0" smtClean="0"/>
              <a:t>The Upper South </a:t>
            </a:r>
            <a:endParaRPr lang="en-US" dirty="0"/>
          </a:p>
        </p:txBody>
      </p:sp>
    </p:spTree>
    <p:extLst>
      <p:ext uri="{BB962C8B-B14F-4D97-AF65-F5344CB8AC3E}">
        <p14:creationId xmlns:p14="http://schemas.microsoft.com/office/powerpoint/2010/main" val="15074565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p:cNvPicPr>
            <a:picLocks noGrp="1" noChangeAspect="1"/>
          </p:cNvPicPr>
          <p:nvPr>
            <p:ph type="pic" idx="1"/>
          </p:nvPr>
        </p:nvPicPr>
        <p:blipFill>
          <a:blip r:embed="rId2">
            <a:extLst>
              <a:ext uri="{28A0092B-C50C-407E-A947-70E740481C1C}">
                <a14:useLocalDpi xmlns:a14="http://schemas.microsoft.com/office/drawing/2010/main" val="0"/>
              </a:ext>
            </a:extLst>
          </a:blip>
          <a:srcRect t="6382" b="6382"/>
          <a:stretch>
            <a:fillRect/>
          </a:stretch>
        </p:blipFill>
        <p:spPr/>
      </p:pic>
      <p:sp>
        <p:nvSpPr>
          <p:cNvPr id="9" name="Text Placeholder 8"/>
          <p:cNvSpPr>
            <a:spLocks noGrp="1"/>
          </p:cNvSpPr>
          <p:nvPr>
            <p:ph type="body" sz="half" idx="2"/>
          </p:nvPr>
        </p:nvSpPr>
        <p:spPr>
          <a:xfrm>
            <a:off x="2743200" y="3453046"/>
            <a:ext cx="5029200" cy="1423753"/>
          </a:xfrm>
        </p:spPr>
        <p:txBody>
          <a:bodyPr>
            <a:normAutofit/>
          </a:bodyPr>
          <a:lstStyle/>
          <a:p>
            <a:r>
              <a:rPr lang="en-US" dirty="0" smtClean="0"/>
              <a:t>The bombardment and eventual surrender of Ft. Sumter in South Carolina necessitated the calling up of 75,000 soldiers by Lincoln – and that tipped the balance of power for the Upper South.</a:t>
            </a:r>
            <a:endParaRPr lang="en-US" dirty="0"/>
          </a:p>
        </p:txBody>
      </p:sp>
      <p:sp>
        <p:nvSpPr>
          <p:cNvPr id="7" name="Title 6"/>
          <p:cNvSpPr>
            <a:spLocks noGrp="1"/>
          </p:cNvSpPr>
          <p:nvPr>
            <p:ph type="title"/>
          </p:nvPr>
        </p:nvSpPr>
        <p:spPr/>
        <p:txBody>
          <a:bodyPr/>
          <a:lstStyle/>
          <a:p>
            <a:r>
              <a:rPr lang="en-US" dirty="0" smtClean="0"/>
              <a:t>April 12, 1861 – Ft. Sumter </a:t>
            </a:r>
            <a:endParaRPr lang="en-US" dirty="0"/>
          </a:p>
        </p:txBody>
      </p:sp>
    </p:spTree>
    <p:extLst>
      <p:ext uri="{BB962C8B-B14F-4D97-AF65-F5344CB8AC3E}">
        <p14:creationId xmlns:p14="http://schemas.microsoft.com/office/powerpoint/2010/main" val="16459946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6107" y="685800"/>
            <a:ext cx="4904827" cy="4267200"/>
          </a:xfrm>
        </p:spPr>
      </p:pic>
      <p:sp>
        <p:nvSpPr>
          <p:cNvPr id="7" name="Text Placeholder 6"/>
          <p:cNvSpPr>
            <a:spLocks noGrp="1"/>
          </p:cNvSpPr>
          <p:nvPr>
            <p:ph type="body" sz="half" idx="2"/>
          </p:nvPr>
        </p:nvSpPr>
        <p:spPr>
          <a:xfrm>
            <a:off x="5715000" y="685800"/>
            <a:ext cx="2590800" cy="4267199"/>
          </a:xfrm>
        </p:spPr>
        <p:txBody>
          <a:bodyPr/>
          <a:lstStyle/>
          <a:p>
            <a:r>
              <a:rPr lang="en-US" dirty="0" smtClean="0"/>
              <a:t>Virginians had been 2 to 1 </a:t>
            </a:r>
            <a:r>
              <a:rPr lang="en-US" i="1" u="sng" dirty="0" smtClean="0"/>
              <a:t>against </a:t>
            </a:r>
            <a:r>
              <a:rPr lang="en-US" dirty="0" smtClean="0"/>
              <a:t>secession after the Election of Lincoln.  But when Lincoln was compelled to raise an army, secessionists took a more forceful stance against the government.  Intimidation practices were put into effect, and secessionist forces attempted to take over both the Harper’s Ferry arsenal and the </a:t>
            </a:r>
            <a:r>
              <a:rPr lang="en-US" dirty="0" err="1" smtClean="0"/>
              <a:t>Gosport</a:t>
            </a:r>
            <a:r>
              <a:rPr lang="en-US" dirty="0" smtClean="0"/>
              <a:t> Naval Base – the shipyard.</a:t>
            </a:r>
            <a:endParaRPr lang="en-US" dirty="0"/>
          </a:p>
        </p:txBody>
      </p:sp>
      <p:sp>
        <p:nvSpPr>
          <p:cNvPr id="5" name="Title 4"/>
          <p:cNvSpPr>
            <a:spLocks noGrp="1"/>
          </p:cNvSpPr>
          <p:nvPr>
            <p:ph type="title"/>
          </p:nvPr>
        </p:nvSpPr>
        <p:spPr/>
        <p:txBody>
          <a:bodyPr/>
          <a:lstStyle/>
          <a:p>
            <a:r>
              <a:rPr lang="en-US" dirty="0" smtClean="0"/>
              <a:t>The Secession Convention</a:t>
            </a:r>
            <a:endParaRPr lang="en-US" dirty="0"/>
          </a:p>
        </p:txBody>
      </p:sp>
    </p:spTree>
    <p:extLst>
      <p:ext uri="{BB962C8B-B14F-4D97-AF65-F5344CB8AC3E}">
        <p14:creationId xmlns:p14="http://schemas.microsoft.com/office/powerpoint/2010/main" val="17337814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133600" y="685801"/>
            <a:ext cx="6096000" cy="4267199"/>
          </a:xfrm>
        </p:spPr>
        <p:txBody>
          <a:bodyPr/>
          <a:lstStyle/>
          <a:p>
            <a:r>
              <a:rPr lang="en-US" dirty="0" smtClean="0"/>
              <a:t>Virginia had unique interests economically which tied it to the Northern States.</a:t>
            </a:r>
          </a:p>
          <a:p>
            <a:r>
              <a:rPr lang="en-US" dirty="0" smtClean="0"/>
              <a:t>Virginia had always played a unique role as a broker of intrastate diplomacy. </a:t>
            </a:r>
          </a:p>
          <a:p>
            <a:r>
              <a:rPr lang="en-US" dirty="0" smtClean="0"/>
              <a:t>Virginia was the home of Washington, Jefferson, Madison, and Monroe – the Mother of Presidents – and the site of America’s decisive Revolutionary War Victories.</a:t>
            </a:r>
          </a:p>
          <a:p>
            <a:r>
              <a:rPr lang="en-US" dirty="0" smtClean="0"/>
              <a:t>Virginia was the most industrially developed region in the South, and would be the site of so many Civil War battles.</a:t>
            </a:r>
            <a:endParaRPr lang="en-US" dirty="0"/>
          </a:p>
        </p:txBody>
      </p:sp>
      <p:sp>
        <p:nvSpPr>
          <p:cNvPr id="5" name="Title 4"/>
          <p:cNvSpPr>
            <a:spLocks noGrp="1"/>
          </p:cNvSpPr>
          <p:nvPr>
            <p:ph type="title"/>
          </p:nvPr>
        </p:nvSpPr>
        <p:spPr/>
        <p:txBody>
          <a:bodyPr/>
          <a:lstStyle/>
          <a:p>
            <a:r>
              <a:rPr lang="en-US" dirty="0" smtClean="0"/>
              <a:t>Why is Virginia critical?</a:t>
            </a:r>
            <a:endParaRPr lang="en-US" dirty="0"/>
          </a:p>
        </p:txBody>
      </p:sp>
    </p:spTree>
    <p:extLst>
      <p:ext uri="{BB962C8B-B14F-4D97-AF65-F5344CB8AC3E}">
        <p14:creationId xmlns:p14="http://schemas.microsoft.com/office/powerpoint/2010/main" val="1410720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09600" y="762000"/>
            <a:ext cx="4514850" cy="3429000"/>
          </a:xfrm>
        </p:spPr>
      </p:pic>
      <p:sp>
        <p:nvSpPr>
          <p:cNvPr id="6" name="Text Placeholder 5"/>
          <p:cNvSpPr>
            <a:spLocks noGrp="1"/>
          </p:cNvSpPr>
          <p:nvPr>
            <p:ph type="body" sz="half" idx="2"/>
          </p:nvPr>
        </p:nvSpPr>
        <p:spPr/>
        <p:txBody>
          <a:bodyPr>
            <a:normAutofit lnSpcReduction="10000"/>
          </a:bodyPr>
          <a:lstStyle/>
          <a:p>
            <a:r>
              <a:rPr lang="en-US" dirty="0" smtClean="0"/>
              <a:t>If there were men and women in Virginia who clung to the notion that Virginia was a part of the Old South, they were working hard to willfully misunderstand their surroundings.  For Virginia, despite its ancient ties to the landed aristocracy and planting classes, was developing into a robust, modern economy.</a:t>
            </a:r>
            <a:endParaRPr lang="en-US" dirty="0"/>
          </a:p>
        </p:txBody>
      </p:sp>
      <p:sp>
        <p:nvSpPr>
          <p:cNvPr id="4" name="Title 3"/>
          <p:cNvSpPr>
            <a:spLocks noGrp="1"/>
          </p:cNvSpPr>
          <p:nvPr>
            <p:ph type="title"/>
          </p:nvPr>
        </p:nvSpPr>
        <p:spPr>
          <a:xfrm>
            <a:off x="457200" y="4876800"/>
            <a:ext cx="8229600" cy="914400"/>
          </a:xfrm>
        </p:spPr>
        <p:txBody>
          <a:bodyPr/>
          <a:lstStyle/>
          <a:p>
            <a:r>
              <a:rPr lang="en-US" dirty="0" smtClean="0"/>
              <a:t>Virginia as “the Old South”</a:t>
            </a:r>
            <a:endParaRPr lang="en-US" dirty="0"/>
          </a:p>
        </p:txBody>
      </p:sp>
    </p:spTree>
    <p:extLst>
      <p:ext uri="{BB962C8B-B14F-4D97-AF65-F5344CB8AC3E}">
        <p14:creationId xmlns:p14="http://schemas.microsoft.com/office/powerpoint/2010/main" val="2029956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p:cNvSpPr>
            <a:spLocks noGrp="1"/>
          </p:cNvSpPr>
          <p:nvPr>
            <p:ph idx="1"/>
          </p:nvPr>
        </p:nvSpPr>
        <p:spPr/>
        <p:txBody>
          <a:bodyPr/>
          <a:lstStyle/>
          <a:p>
            <a:r>
              <a:rPr lang="en-US" dirty="0" smtClean="0"/>
              <a:t>Corn</a:t>
            </a:r>
          </a:p>
          <a:p>
            <a:r>
              <a:rPr lang="en-US" dirty="0" smtClean="0"/>
              <a:t>Wheat</a:t>
            </a:r>
          </a:p>
          <a:p>
            <a:r>
              <a:rPr lang="en-US" dirty="0" smtClean="0"/>
              <a:t>Livestock</a:t>
            </a:r>
          </a:p>
          <a:p>
            <a:r>
              <a:rPr lang="en-US" dirty="0" smtClean="0"/>
              <a:t>Seafood</a:t>
            </a:r>
          </a:p>
          <a:p>
            <a:r>
              <a:rPr lang="en-US" dirty="0" smtClean="0"/>
              <a:t>Tobacco</a:t>
            </a:r>
          </a:p>
          <a:p>
            <a:r>
              <a:rPr lang="en-US" dirty="0" smtClean="0"/>
              <a:t>The Slave Trade</a:t>
            </a:r>
          </a:p>
        </p:txBody>
      </p:sp>
      <p:sp>
        <p:nvSpPr>
          <p:cNvPr id="13" name="Text Placeholder 12"/>
          <p:cNvSpPr>
            <a:spLocks noGrp="1"/>
          </p:cNvSpPr>
          <p:nvPr>
            <p:ph type="body" sz="half" idx="2"/>
          </p:nvPr>
        </p:nvSpPr>
        <p:spPr/>
        <p:txBody>
          <a:bodyPr/>
          <a:lstStyle/>
          <a:p>
            <a:r>
              <a:rPr lang="en-US" dirty="0" smtClean="0"/>
              <a:t>Although tobacco agriculture was waning compared to previous peaks, the state was a huge producer of corn, wheat, livestock, and seafood.  And, it is also important to note that even with some tobacco fields falling back into forests, Virginia was still the number one producer of tobacco in America.</a:t>
            </a:r>
            <a:endParaRPr lang="en-US" dirty="0"/>
          </a:p>
        </p:txBody>
      </p:sp>
      <p:sp>
        <p:nvSpPr>
          <p:cNvPr id="11" name="Title 10"/>
          <p:cNvSpPr>
            <a:spLocks noGrp="1"/>
          </p:cNvSpPr>
          <p:nvPr>
            <p:ph type="title"/>
          </p:nvPr>
        </p:nvSpPr>
        <p:spPr/>
        <p:txBody>
          <a:bodyPr/>
          <a:lstStyle/>
          <a:p>
            <a:r>
              <a:rPr lang="en-US" dirty="0" smtClean="0"/>
              <a:t>Virginia’s Economy, 1850s</a:t>
            </a:r>
            <a:endParaRPr lang="en-US" dirty="0"/>
          </a:p>
        </p:txBody>
      </p:sp>
    </p:spTree>
    <p:extLst>
      <p:ext uri="{BB962C8B-B14F-4D97-AF65-F5344CB8AC3E}">
        <p14:creationId xmlns:p14="http://schemas.microsoft.com/office/powerpoint/2010/main" val="16907147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Increasing Urbanization</a:t>
            </a:r>
            <a:endParaRPr lang="en-US" dirty="0"/>
          </a:p>
        </p:txBody>
      </p:sp>
      <p:sp>
        <p:nvSpPr>
          <p:cNvPr id="5" name="Content Placeholder 4"/>
          <p:cNvSpPr>
            <a:spLocks noGrp="1"/>
          </p:cNvSpPr>
          <p:nvPr>
            <p:ph sz="quarter" idx="13"/>
          </p:nvPr>
        </p:nvSpPr>
        <p:spPr>
          <a:xfrm>
            <a:off x="457200" y="609600"/>
            <a:ext cx="3273552" cy="3429000"/>
          </a:xfrm>
        </p:spPr>
        <p:txBody>
          <a:bodyPr/>
          <a:lstStyle/>
          <a:p>
            <a:r>
              <a:rPr lang="en-US" dirty="0" smtClean="0"/>
              <a:t>About one in three counties contained a city which made up most of the population.</a:t>
            </a:r>
          </a:p>
          <a:p>
            <a:r>
              <a:rPr lang="en-US" dirty="0" smtClean="0"/>
              <a:t>Irish and German immigration increased population rapidly.</a:t>
            </a:r>
          </a:p>
          <a:p>
            <a:r>
              <a:rPr lang="en-US" dirty="0" smtClean="0"/>
              <a:t>Many slaves were hired out for industrial labor.</a:t>
            </a: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962400" y="702444"/>
            <a:ext cx="4724400" cy="3344912"/>
          </a:xfrm>
        </p:spPr>
      </p:pic>
    </p:spTree>
    <p:extLst>
      <p:ext uri="{BB962C8B-B14F-4D97-AF65-F5344CB8AC3E}">
        <p14:creationId xmlns:p14="http://schemas.microsoft.com/office/powerpoint/2010/main" val="5048808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half" idx="2"/>
          </p:nvPr>
        </p:nvSpPr>
        <p:spPr>
          <a:xfrm>
            <a:off x="5715000" y="685800"/>
            <a:ext cx="2895600" cy="4114799"/>
          </a:xfrm>
        </p:spPr>
        <p:txBody>
          <a:bodyPr>
            <a:normAutofit/>
          </a:bodyPr>
          <a:lstStyle/>
          <a:p>
            <a:r>
              <a:rPr lang="en-US" dirty="0" smtClean="0"/>
              <a:t>In Virginia, iron, coal, and salt were all produced by industrial corporations.  In Richmond alone, there were over seventy iron manufacturers.  The people of Virginia were not committed to traditional economic systems.  Just getting the crops grown in Virginia to northern markets became a huge industry.  Manufacturing increased by 67% in the 1840s .</a:t>
            </a:r>
            <a:endParaRPr lang="en-US" dirty="0"/>
          </a:p>
        </p:txBody>
      </p:sp>
      <p:sp>
        <p:nvSpPr>
          <p:cNvPr id="5" name="Title 4"/>
          <p:cNvSpPr>
            <a:spLocks noGrp="1"/>
          </p:cNvSpPr>
          <p:nvPr>
            <p:ph type="title"/>
          </p:nvPr>
        </p:nvSpPr>
        <p:spPr/>
        <p:txBody>
          <a:bodyPr/>
          <a:lstStyle/>
          <a:p>
            <a:r>
              <a:rPr lang="en-US" dirty="0" smtClean="0"/>
              <a:t>A Changing Economy</a:t>
            </a:r>
            <a:endParaRPr lang="en-US" dirty="0"/>
          </a:p>
        </p:txBody>
      </p:sp>
      <p:pic>
        <p:nvPicPr>
          <p:cNvPr id="11" name="Content Placeholder 10"/>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106" y="971550"/>
            <a:ext cx="4788027" cy="3371850"/>
          </a:xfrm>
        </p:spPr>
      </p:pic>
    </p:spTree>
    <p:extLst>
      <p:ext uri="{BB962C8B-B14F-4D97-AF65-F5344CB8AC3E}">
        <p14:creationId xmlns:p14="http://schemas.microsoft.com/office/powerpoint/2010/main" val="17422004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Canal Systems</a:t>
            </a:r>
          </a:p>
          <a:p>
            <a:endParaRPr lang="en-US" dirty="0"/>
          </a:p>
          <a:p>
            <a:r>
              <a:rPr lang="en-US" dirty="0" smtClean="0"/>
              <a:t>Railroads</a:t>
            </a:r>
          </a:p>
          <a:p>
            <a:endParaRPr lang="en-US" dirty="0"/>
          </a:p>
          <a:p>
            <a:r>
              <a:rPr lang="en-US" dirty="0" smtClean="0"/>
              <a:t>Banking Industry</a:t>
            </a:r>
            <a:endParaRPr lang="en-US" dirty="0"/>
          </a:p>
        </p:txBody>
      </p:sp>
      <p:sp>
        <p:nvSpPr>
          <p:cNvPr id="3" name="Text Placeholder 2"/>
          <p:cNvSpPr>
            <a:spLocks noGrp="1"/>
          </p:cNvSpPr>
          <p:nvPr>
            <p:ph type="body" sz="half" idx="2"/>
          </p:nvPr>
        </p:nvSpPr>
        <p:spPr/>
        <p:txBody>
          <a:bodyPr>
            <a:normAutofit lnSpcReduction="10000"/>
          </a:bodyPr>
          <a:lstStyle/>
          <a:p>
            <a:r>
              <a:rPr lang="en-US" dirty="0" smtClean="0"/>
              <a:t>All of the industries listed to the left were developing in Virginia by the 1840s.  Each helped to facilitate trade in one way or the other, and each created jobs for Virginians in urban regions, as well.   By the 1850s, Virginia was as connected by trade with Baltimore, Pennsylvania, and Ohio as it was with the Deep South.  </a:t>
            </a:r>
          </a:p>
        </p:txBody>
      </p:sp>
      <p:sp>
        <p:nvSpPr>
          <p:cNvPr id="4" name="Title 3"/>
          <p:cNvSpPr>
            <a:spLocks noGrp="1"/>
          </p:cNvSpPr>
          <p:nvPr>
            <p:ph type="title"/>
          </p:nvPr>
        </p:nvSpPr>
        <p:spPr/>
        <p:txBody>
          <a:bodyPr/>
          <a:lstStyle/>
          <a:p>
            <a:r>
              <a:rPr lang="en-US" dirty="0" smtClean="0"/>
              <a:t>Virginia as an Economic Crossroads, 1850s</a:t>
            </a:r>
            <a:endParaRPr lang="en-US" dirty="0"/>
          </a:p>
        </p:txBody>
      </p:sp>
    </p:spTree>
    <p:extLst>
      <p:ext uri="{BB962C8B-B14F-4D97-AF65-F5344CB8AC3E}">
        <p14:creationId xmlns:p14="http://schemas.microsoft.com/office/powerpoint/2010/main" val="23689463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5334000"/>
            <a:ext cx="8458200" cy="914400"/>
          </a:xfrm>
        </p:spPr>
        <p:txBody>
          <a:bodyPr/>
          <a:lstStyle/>
          <a:p>
            <a:r>
              <a:rPr lang="en-US" dirty="0" smtClean="0"/>
              <a:t>Could Virginia’s Labor Exist, Half Slave and Half Free?</a:t>
            </a:r>
            <a:endParaRPr lang="en-US" dirty="0"/>
          </a:p>
        </p:txBody>
      </p:sp>
      <p:pic>
        <p:nvPicPr>
          <p:cNvPr id="7" name="Content Placeholder 6"/>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609600" y="762000"/>
            <a:ext cx="3505200" cy="3430201"/>
          </a:xfrm>
        </p:spPr>
      </p:pic>
      <p:sp>
        <p:nvSpPr>
          <p:cNvPr id="9" name="Content Placeholder 8"/>
          <p:cNvSpPr>
            <a:spLocks noGrp="1"/>
          </p:cNvSpPr>
          <p:nvPr>
            <p:ph sz="quarter" idx="14"/>
          </p:nvPr>
        </p:nvSpPr>
        <p:spPr/>
        <p:txBody>
          <a:bodyPr>
            <a:normAutofit fontScale="92500"/>
          </a:bodyPr>
          <a:lstStyle/>
          <a:p>
            <a:r>
              <a:rPr lang="en-US" dirty="0" smtClean="0"/>
              <a:t>The chances are that the hiring out of slaves to work industrial jobs would have forced Virginians to act decisively – to choose between continuing the practice of slavery in new and heretofore unknown ways, or to convert to a wage system.</a:t>
            </a:r>
            <a:endParaRPr lang="en-US" dirty="0"/>
          </a:p>
        </p:txBody>
      </p:sp>
    </p:spTree>
    <p:extLst>
      <p:ext uri="{BB962C8B-B14F-4D97-AF65-F5344CB8AC3E}">
        <p14:creationId xmlns:p14="http://schemas.microsoft.com/office/powerpoint/2010/main" val="1139532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dirty="0" smtClean="0"/>
              <a:t>The purchase of slaves tied up huge sums of capital in labor.  Labor was free going forward; however, most plantation owners required enormous credit in order to run day to day operations.</a:t>
            </a:r>
          </a:p>
          <a:p>
            <a:r>
              <a:rPr lang="en-US" dirty="0" smtClean="0"/>
              <a:t>Slavery slowed innovation.  The mechanized farming practices being developed during this period were not driven by slaveholders</a:t>
            </a:r>
          </a:p>
          <a:p>
            <a:r>
              <a:rPr lang="en-US" dirty="0" smtClean="0"/>
              <a:t>The value of an educated workforce would inevitably have prevailed. </a:t>
            </a:r>
            <a:endParaRPr lang="en-US" dirty="0"/>
          </a:p>
        </p:txBody>
      </p:sp>
      <p:sp>
        <p:nvSpPr>
          <p:cNvPr id="5" name="Title 4"/>
          <p:cNvSpPr>
            <a:spLocks noGrp="1"/>
          </p:cNvSpPr>
          <p:nvPr>
            <p:ph type="title"/>
          </p:nvPr>
        </p:nvSpPr>
        <p:spPr>
          <a:xfrm>
            <a:off x="838200" y="5410200"/>
            <a:ext cx="7543800" cy="914400"/>
          </a:xfrm>
        </p:spPr>
        <p:txBody>
          <a:bodyPr/>
          <a:lstStyle/>
          <a:p>
            <a:r>
              <a:rPr lang="en-US" dirty="0" smtClean="0"/>
              <a:t>Factors Against Perpetuating Slavery</a:t>
            </a:r>
            <a:endParaRPr lang="en-US" dirty="0"/>
          </a:p>
        </p:txBody>
      </p:sp>
    </p:spTree>
    <p:extLst>
      <p:ext uri="{BB962C8B-B14F-4D97-AF65-F5344CB8AC3E}">
        <p14:creationId xmlns:p14="http://schemas.microsoft.com/office/powerpoint/2010/main" val="19461264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1104</TotalTime>
  <Words>1559</Words>
  <Application>Microsoft Office PowerPoint</Application>
  <PresentationFormat>On-screen Show (4:3)</PresentationFormat>
  <Paragraphs>97</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Elemental</vt:lpstr>
      <vt:lpstr>Late Antebellum Virginia Reconsidered</vt:lpstr>
      <vt:lpstr>Virginia, 1859 </vt:lpstr>
      <vt:lpstr>Virginia as “the Old South”</vt:lpstr>
      <vt:lpstr>Virginia’s Economy, 1850s</vt:lpstr>
      <vt:lpstr>Increasing Urbanization</vt:lpstr>
      <vt:lpstr>A Changing Economy</vt:lpstr>
      <vt:lpstr>Virginia as an Economic Crossroads, 1850s</vt:lpstr>
      <vt:lpstr>Could Virginia’s Labor Exist, Half Slave and Half Free?</vt:lpstr>
      <vt:lpstr>Factors Against Perpetuating Slavery</vt:lpstr>
      <vt:lpstr>Slavery was Adaptable.</vt:lpstr>
      <vt:lpstr>Slaves in Ironworks, Tobacco, and other industries</vt:lpstr>
      <vt:lpstr>The East-West  Divide in Antebellum Virginia</vt:lpstr>
      <vt:lpstr>Regions of Virginia</vt:lpstr>
      <vt:lpstr>Selling Slavery in Virginia </vt:lpstr>
      <vt:lpstr>PowerPoint Presentation</vt:lpstr>
      <vt:lpstr>Virginia Politics During the 1850s</vt:lpstr>
      <vt:lpstr>The Political Divide</vt:lpstr>
      <vt:lpstr>The Whigs VS. Democrats</vt:lpstr>
      <vt:lpstr>Even so, much unifies the parties.</vt:lpstr>
      <vt:lpstr>Why Support Slavery?</vt:lpstr>
      <vt:lpstr>The Election of 1860</vt:lpstr>
      <vt:lpstr>The Election of Lincoln</vt:lpstr>
      <vt:lpstr>The Upper South </vt:lpstr>
      <vt:lpstr>April 12, 1861 – Ft. Sumter </vt:lpstr>
      <vt:lpstr>The Secession Convention</vt:lpstr>
      <vt:lpstr>Why is Virginia critical?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Late Antebellum Virginia Reconsidered</dc:title>
  <dc:creator>Adam</dc:creator>
  <cp:lastModifiedBy>Adam</cp:lastModifiedBy>
  <cp:revision>20</cp:revision>
  <dcterms:created xsi:type="dcterms:W3CDTF">2013-04-15T16:11:50Z</dcterms:created>
  <dcterms:modified xsi:type="dcterms:W3CDTF">2013-04-16T10:35:58Z</dcterms:modified>
</cp:coreProperties>
</file>